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5" r:id="rId4"/>
    <p:sldId id="275" r:id="rId5"/>
    <p:sldId id="276" r:id="rId6"/>
    <p:sldId id="278" r:id="rId7"/>
    <p:sldId id="279" r:id="rId8"/>
    <p:sldId id="280" r:id="rId9"/>
    <p:sldId id="281" r:id="rId10"/>
    <p:sldId id="282" r:id="rId11"/>
    <p:sldId id="296" r:id="rId12"/>
    <p:sldId id="302" r:id="rId13"/>
    <p:sldId id="298" r:id="rId14"/>
    <p:sldId id="308" r:id="rId15"/>
    <p:sldId id="309" r:id="rId16"/>
    <p:sldId id="285" r:id="rId17"/>
    <p:sldId id="299" r:id="rId18"/>
    <p:sldId id="300" r:id="rId19"/>
    <p:sldId id="301" r:id="rId20"/>
    <p:sldId id="303" r:id="rId21"/>
    <p:sldId id="286" r:id="rId22"/>
    <p:sldId id="307" r:id="rId23"/>
    <p:sldId id="304" r:id="rId24"/>
    <p:sldId id="305" r:id="rId25"/>
    <p:sldId id="306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143" autoAdjust="0"/>
  </p:normalViewPr>
  <p:slideViewPr>
    <p:cSldViewPr showGuides="1">
      <p:cViewPr varScale="1">
        <p:scale>
          <a:sx n="78" d="100"/>
          <a:sy n="78" d="100"/>
        </p:scale>
        <p:origin x="462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10/3/2013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10/3/2013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12" y="1295400"/>
            <a:ext cx="8686798" cy="2133600"/>
          </a:xfrm>
        </p:spPr>
        <p:txBody>
          <a:bodyPr>
            <a:normAutofit/>
          </a:bodyPr>
          <a:lstStyle/>
          <a:p>
            <a:r>
              <a:rPr lang="en-US" sz="5000" b="0" dirty="0" smtClean="0"/>
              <a:t>A Nonparametric Method for Early Detection of Trending Topics</a:t>
            </a:r>
            <a:endParaRPr lang="en-US" sz="5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5812" y="3860800"/>
            <a:ext cx="5029201" cy="1397000"/>
          </a:xfrm>
        </p:spPr>
        <p:txBody>
          <a:bodyPr/>
          <a:lstStyle/>
          <a:p>
            <a:r>
              <a:rPr lang="en-US" dirty="0" smtClean="0"/>
              <a:t>Zhang </a:t>
            </a:r>
            <a:r>
              <a:rPr lang="en-US" dirty="0" err="1" smtClean="0"/>
              <a:t>Zhang</a:t>
            </a:r>
            <a:endParaRPr lang="en-US" dirty="0" smtClean="0"/>
          </a:p>
          <a:p>
            <a:r>
              <a:rPr lang="en-US" dirty="0" smtClean="0"/>
              <a:t>Advisor:  Prof. </a:t>
            </a:r>
            <a:r>
              <a:rPr lang="en-US" dirty="0" err="1" smtClean="0"/>
              <a:t>Aravind</a:t>
            </a:r>
            <a:r>
              <a:rPr lang="en-US" dirty="0" smtClean="0"/>
              <a:t> Srinivasan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-76200"/>
            <a:ext cx="8686801" cy="1066800"/>
          </a:xfrm>
        </p:spPr>
        <p:txBody>
          <a:bodyPr/>
          <a:lstStyle/>
          <a:p>
            <a:r>
              <a:rPr lang="en-US" dirty="0" smtClean="0"/>
              <a:t>Implementation – Topics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24000"/>
            <a:ext cx="10134600" cy="48006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Filter out topics :  a. whose rank was never better than or equal to 3</a:t>
            </a:r>
          </a:p>
          <a:p>
            <a:pPr marL="4572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                          b. topics that did not trend for long enough</a:t>
            </a:r>
          </a:p>
          <a:p>
            <a:pPr marL="4572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                          c. topics that reappear multiple times during sample      			   window</a:t>
            </a:r>
          </a:p>
          <a:p>
            <a:pPr marL="45720" indent="0">
              <a:buNone/>
            </a:pPr>
            <a:endParaRPr lang="en-US" sz="2500" dirty="0" smtClean="0"/>
          </a:p>
          <a:p>
            <a:r>
              <a:rPr lang="en-US" sz="2500" dirty="0" smtClean="0"/>
              <a:t>Collect not trending topics: </a:t>
            </a:r>
          </a:p>
          <a:p>
            <a:pPr marL="4572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          a. Sample a list of phrases consisting of n-grams. Filter out the 	          n words that contain any topic trending during the sample 	          window</a:t>
            </a:r>
          </a:p>
          <a:p>
            <a:pPr marL="45720" indent="0">
              <a:buNone/>
            </a:pPr>
            <a:r>
              <a:rPr lang="en-US" sz="2500" dirty="0" smtClean="0"/>
              <a:t>                 b. Remove the n-grams shorter than three characters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283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9448800" cy="1066800"/>
          </a:xfrm>
        </p:spPr>
        <p:txBody>
          <a:bodyPr/>
          <a:lstStyle/>
          <a:p>
            <a:r>
              <a:rPr lang="en-US" dirty="0" smtClean="0"/>
              <a:t>Implementation – Construct Activity Signals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531812" y="1905000"/>
                <a:ext cx="11199812" cy="4495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500" dirty="0" smtClean="0"/>
                  <a:t>Activity Signal for a topic:  </a:t>
                </a:r>
                <a14:m>
                  <m:oMath xmlns:m="http://schemas.openxmlformats.org/officeDocument/2006/math">
                    <m:r>
                      <a:rPr lang="en-US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=1,……,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endParaRPr lang="en-US" sz="2500" dirty="0" smtClean="0"/>
              </a:p>
              <a:p>
                <a:endParaRPr lang="en-US" sz="2500" dirty="0" smtClean="0"/>
              </a:p>
              <a:p>
                <a:r>
                  <a:rPr lang="en-US" sz="2500" dirty="0" smtClean="0"/>
                  <a:t>Normalize away the baseline: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</m:nary>
                  </m:oMath>
                </a14:m>
                <a:endParaRPr lang="en-US" sz="2500" dirty="0" smtClean="0"/>
              </a:p>
              <a:p>
                <a:endParaRPr lang="en-US" sz="2500" dirty="0" smtClean="0"/>
              </a:p>
              <a:p>
                <a:r>
                  <a:rPr lang="en-US" sz="2500" dirty="0" smtClean="0"/>
                  <a:t>Emphasize spikes: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2500" dirty="0" smtClean="0"/>
              </a:p>
              <a:p>
                <a:endParaRPr lang="en-US" sz="2500" dirty="0" smtClean="0"/>
              </a:p>
              <a:p>
                <a:r>
                  <a:rPr lang="en-US" sz="2500" dirty="0" smtClean="0"/>
                  <a:t>Convolve the 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𝑠𝑚𝑜𝑜𝑡h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500" dirty="0" smtClean="0"/>
                  <a:t>   Why not multiply some smooth function?</a:t>
                </a:r>
              </a:p>
              <a:p>
                <a:endParaRPr lang="en-US" sz="2500" dirty="0" smtClean="0"/>
              </a:p>
              <a:p>
                <a:r>
                  <a:rPr lang="en-US" sz="2500" dirty="0" smtClean="0"/>
                  <a:t>Measure the volume at logarithmic scale: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12" y="1905000"/>
                <a:ext cx="11199812" cy="4495800"/>
              </a:xfrm>
              <a:blipFill rotWithShape="0">
                <a:blip r:embed="rId2"/>
                <a:stretch>
                  <a:fillRect t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3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9525000" cy="1066800"/>
          </a:xfrm>
        </p:spPr>
        <p:txBody>
          <a:bodyPr/>
          <a:lstStyle/>
          <a:p>
            <a:r>
              <a:rPr lang="en-US" dirty="0" smtClean="0"/>
              <a:t>Implementation – Construct Reference Signals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134600" cy="4191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Trending Reference Signal:  </a:t>
            </a:r>
          </a:p>
          <a:p>
            <a:pPr marL="4572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                     We select a small slice of the long signal that 			      terminates at the first onset of trend. </a:t>
            </a:r>
          </a:p>
          <a:p>
            <a:pPr marL="45720" indent="0">
              <a:buNone/>
            </a:pPr>
            <a:endParaRPr lang="en-US" sz="2500" dirty="0"/>
          </a:p>
          <a:p>
            <a:r>
              <a:rPr lang="en-US" sz="2500" dirty="0" smtClean="0"/>
              <a:t>Not Trending Reference Signal: </a:t>
            </a:r>
          </a:p>
          <a:p>
            <a:pPr marL="4572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                        We assume that the rate signal is largely stationary             	                    and select the slice with random start and end times.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444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to Find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5212" y="1828800"/>
                <a:ext cx="10363200" cy="4191000"/>
              </a:xfrm>
            </p:spPr>
            <p:txBody>
              <a:bodyPr/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MINIMIZE: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𝑚𝑖𝑠𝑠𝑐𝑙𝑎𝑠𝑠𝑖𝑓𝑖𝑐𝑎𝑡𝑖𝑜𝑛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=−1)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𝑚𝑖𝑠𝑠𝑐𝑙𝑎𝑠𝑠𝑖𝑓𝑖𝑐𝑎𝑡𝑖𝑜𝑛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∗…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0" dirty="0" smtClean="0"/>
                  <a:t>  I almost finish the complete proof. If you are interested, I can show you.</a:t>
                </a:r>
              </a:p>
              <a:p>
                <a:endParaRPr lang="en-US" b="0" dirty="0" smtClean="0"/>
              </a:p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2" y="1828800"/>
                <a:ext cx="10363200" cy="4191000"/>
              </a:xfrm>
              <a:blipFill rotWithShape="0">
                <a:blip r:embed="rId2"/>
                <a:stretch>
                  <a:fillRect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38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to Find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ROC curve</a:t>
            </a:r>
          </a:p>
          <a:p>
            <a:r>
              <a:rPr lang="en-US" dirty="0" smtClean="0"/>
              <a:t>Varying one parameter while others are fixed</a:t>
            </a:r>
          </a:p>
          <a:p>
            <a:r>
              <a:rPr lang="en-US" dirty="0" smtClean="0"/>
              <a:t>Compare the early detection with the position</a:t>
            </a:r>
          </a:p>
          <a:p>
            <a:pPr marL="45720" indent="0">
              <a:buNone/>
            </a:pPr>
            <a:r>
              <a:rPr lang="en-US" dirty="0"/>
              <a:t>o</a:t>
            </a:r>
            <a:r>
              <a:rPr lang="en-US" dirty="0" smtClean="0"/>
              <a:t>n ROC curve</a:t>
            </a:r>
          </a:p>
          <a:p>
            <a:r>
              <a:rPr lang="en-US" dirty="0" smtClean="0"/>
              <a:t>Effect on Moving ROC curve.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2" y="1441511"/>
            <a:ext cx="5131574" cy="49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4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304800"/>
            <a:ext cx="10895012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Implementation – Algorithm 1 written by Zhang </a:t>
            </a:r>
            <a:r>
              <a:rPr lang="en-US" sz="3200" dirty="0" err="1" smtClean="0"/>
              <a:t>Zhang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836612" y="914400"/>
                <a:ext cx="4343400" cy="60198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𝐷𝐸𝐶𝑇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𝑟𝑒𝑞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1. 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𝐷𝑒𝑡𝑒𝑐𝑡𝑖𝑜𝑛𝐸𝑣𝑖𝑑𝑒𝑛𝑐𝑒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200" i="1" dirty="0"/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2. 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𝒍𝒐𝒐𝒑</m:t>
                    </m:r>
                  </m:oMath>
                </a14:m>
                <a:r>
                  <a:rPr lang="en-US" sz="2200" b="1" dirty="0" smtClean="0"/>
                  <a:t> (every iteration)</a:t>
                </a:r>
                <a:endParaRPr lang="en-US" sz="2200" b="1" dirty="0"/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3.      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&lt;−−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𝑈𝑝𝑑𝑎𝑡𝑒𝑂𝑏𝑠𝑒𝑟𝑣𝑎𝑡𝑖𝑜𝑛</m:t>
                    </m:r>
                  </m:oMath>
                </a14:m>
                <a:endParaRPr lang="en-US" sz="22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    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𝒇𝒐𝒓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𝒊𝒏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sz="2200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𝑹</m:t>
                        </m:r>
                      </m:e>
                      <m:sub>
                        <m:r>
                          <a:rPr lang="en-US" sz="2200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b>
                    </m:sSub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𝒅𝒐</m:t>
                    </m:r>
                  </m:oMath>
                </a14:m>
                <a:endParaRPr lang="en-US" sz="22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5.           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𝑃𝑜𝑠𝑖𝑡𝑖𝑣𝑒𝐷𝑖𝑠𝑡𝑠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</m:t>
                    </m:r>
                  </m:oMath>
                </a14:m>
                <a:endParaRPr lang="en-US" sz="2200" i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6.      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𝒆𝒏𝒅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𝒇𝒐𝒓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𝒍𝒐𝒐𝒑</m:t>
                    </m:r>
                  </m:oMath>
                </a14:m>
                <a:endParaRPr lang="en-US" sz="22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7.      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𝒇𝒐𝒓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𝒊𝒏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sz="2200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𝑹</m:t>
                        </m:r>
                      </m:e>
                      <m:sub>
                        <m:r>
                          <a:rPr lang="en-US" sz="2200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b>
                    </m:sSub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𝒅𝒐</m:t>
                    </m:r>
                  </m:oMath>
                </a14:m>
                <a:endParaRPr lang="en-US" sz="22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8.           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𝑁𝑒𝑔𝑎𝑡𝑖𝑣𝑒𝐷𝑖𝑠𝑡𝑠</m:t>
                    </m:r>
                  </m:oMath>
                </a14:m>
                <a:endParaRPr lang="en-US" sz="22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9.      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𝒆𝒏𝒅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𝒇𝒐𝒓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𝒍𝒐𝒐𝒑</m:t>
                    </m:r>
                  </m:oMath>
                </a14:m>
                <a:endParaRPr lang="en-US" sz="22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10.    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</m:t>
                    </m:r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𝑃𝑟𝑜𝑏𝐶𝑙𝑎𝑠𝑠</m:t>
                        </m:r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𝑃𝑜𝑠𝑡𝑖𝑣𝑒𝐷𝑖𝑠𝑡𝑠</m:t>
                            </m:r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 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</m:d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𝑃𝑟𝑜𝑏𝐶𝑙𝑎𝑠𝑠</m:t>
                        </m:r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𝑁𝑒𝑔𝑎𝑡𝑖𝑣𝑒𝐷𝑖𝑠𝑡𝑠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</m:d>
                      </m:den>
                    </m:f>
                  </m:oMath>
                </a14:m>
                <a:endParaRPr lang="en-US" sz="2200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sz="2500" dirty="0"/>
              </a:p>
              <a:p>
                <a:endParaRPr lang="en-US" sz="2500" dirty="0" smtClean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612" y="914400"/>
                <a:ext cx="4343400" cy="6019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3"/>
              <p:cNvSpPr txBox="1">
                <a:spLocks/>
              </p:cNvSpPr>
              <p:nvPr/>
            </p:nvSpPr>
            <p:spPr>
              <a:xfrm>
                <a:off x="5927358" y="1005840"/>
                <a:ext cx="5958253" cy="5852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𝑡h𝑒𝑛</m:t>
                    </m:r>
                  </m:oMath>
                </a14:m>
                <a:endParaRPr lang="en-US" sz="2600" i="1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12.             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𝐷𝑒𝑡𝑒𝑐𝑡𝑖𝑜𝑛𝐸𝑣𝑖𝑑𝑒𝑛𝑐𝑒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𝒕𝒉𝒆𝒏</m:t>
                    </m:r>
                  </m:oMath>
                </a14:m>
                <a:endParaRPr lang="en-US" sz="2600" b="1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13.                      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𝐷𝑒𝑡𝑒𝑐𝑡𝑖𝑜𝑛𝑇𝑖𝑚𝑒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𝐶𝑢𝑟𝑟𝑒𝑛𝑡𝑇𝑖𝑚𝑒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 )</m:t>
                    </m:r>
                  </m:oMath>
                </a14:m>
                <a:endParaRPr lang="en-US" sz="26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              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𝒓𝒆𝒕𝒖𝒓𝒏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𝐷𝑒𝑡𝑒𝑐𝑡𝑖𝑜𝑛𝑇𝑖𝑚𝑒</m:t>
                    </m:r>
                  </m:oMath>
                </a14:m>
                <a:endParaRPr lang="en-US" sz="26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5.           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𝒆𝒍𝒔𝒆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US" sz="2600" i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6.     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           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𝐷𝑒𝑡𝑒𝑐𝑡𝑖𝑜𝑛𝐸𝑣𝑖𝑑𝑒𝑛𝑐𝑒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++</m:t>
                    </m:r>
                  </m:oMath>
                </a14:m>
                <a:endParaRPr lang="en-US" sz="2600" b="1" dirty="0">
                  <a:sym typeface="Wingdings" panose="05000000000000000000" pitchFamily="2" charset="2"/>
                </a:endParaRPr>
              </a:p>
              <a:p>
                <a:r>
                  <a:rPr lang="en-US" sz="2600" dirty="0" smtClean="0">
                    <a:sym typeface="Wingdings" panose="05000000000000000000" pitchFamily="2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7.      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𝒆𝒏𝒅𝒊𝒇</m:t>
                    </m:r>
                  </m:oMath>
                </a14:m>
                <a:endParaRPr lang="en-US" sz="26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8.    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𝒆𝒍𝒔𝒆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US" sz="26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9.     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𝐷𝑒𝑡𝑒𝑐𝑡𝑖𝑜𝑛𝐸𝑣𝑖𝑑𝑒𝑛𝑐𝑒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US" sz="26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 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𝒆𝒏𝒅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𝒊𝒇</m:t>
                    </m:r>
                  </m:oMath>
                </a14:m>
                <a:endParaRPr lang="en-US" sz="2600" b="1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21. 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𝒆𝒏𝒅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𝒍𝒐𝒐𝒑</m:t>
                    </m:r>
                  </m:oMath>
                </a14:m>
                <a:endParaRPr lang="en-US" sz="2600" b="1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4572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sz="2600" dirty="0"/>
              </a:p>
              <a:p>
                <a:endParaRPr lang="en-US" sz="2500" dirty="0" smtClean="0"/>
              </a:p>
            </p:txBody>
          </p:sp>
        </mc:Choice>
        <mc:Fallback xmlns="">
          <p:sp>
            <p:nvSpPr>
              <p:cNvPr id="4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358" y="1005840"/>
                <a:ext cx="5958253" cy="5852160"/>
              </a:xfrm>
              <a:prstGeom prst="rect">
                <a:avLst/>
              </a:prstGeom>
              <a:blipFill rotWithShape="0">
                <a:blip r:embed="rId3"/>
                <a:stretch>
                  <a:fillRect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0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4258" y="457200"/>
            <a:ext cx="10873154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Implementation – Algorithm 2 written by Zhang </a:t>
            </a:r>
            <a:r>
              <a:rPr lang="en-US" sz="3200" dirty="0" err="1" smtClean="0"/>
              <a:t>Zhang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979612" y="1752600"/>
                <a:ext cx="685800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b="0" dirty="0" smtClean="0">
                    <a:latin typeface="Cambria Math" panose="02040503050406030204" pitchFamily="18" charset="0"/>
                  </a:rPr>
                  <a:t>Calculate the distance between </a:t>
                </a:r>
                <a:r>
                  <a:rPr lang="en-US" sz="2400" b="1" dirty="0" smtClean="0">
                    <a:latin typeface="Cambria Math" panose="02040503050406030204" pitchFamily="18" charset="0"/>
                  </a:rPr>
                  <a:t>s 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and </a:t>
                </a:r>
                <a:r>
                  <a:rPr lang="en-US" sz="2400" b="1" dirty="0" smtClean="0">
                    <a:latin typeface="Cambria Math" panose="02040503050406030204" pitchFamily="18" charset="0"/>
                  </a:rPr>
                  <a:t>q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, </a:t>
                </a:r>
                <a:r>
                  <a:rPr lang="en-US" sz="2400" b="1" dirty="0" smtClean="0">
                    <a:latin typeface="Cambria Math" panose="02040503050406030204" pitchFamily="18" charset="0"/>
                  </a:rPr>
                  <a:t>s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sz="2400" b="1" dirty="0" smtClean="0">
                    <a:latin typeface="Cambria Math" panose="02040503050406030204" pitchFamily="18" charset="0"/>
                  </a:rPr>
                  <a:t>q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 have the same dimension</a:t>
                </a:r>
                <a:endParaRPr lang="en-US" sz="2400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𝐷𝐼𝑆𝑇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i="1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𝒇𝒐𝒓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3.     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  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𝒆𝒏𝒅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𝒇𝒐𝒓</m:t>
                    </m:r>
                  </m:oMath>
                </a14:m>
                <a:endParaRPr lang="en-US" sz="24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5.    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𝒓𝒆𝒕𝒖𝒓𝒏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rad>
                  </m:oMath>
                </a14:m>
                <a:endParaRPr lang="en-US" sz="2400" i="1" dirty="0">
                  <a:sym typeface="Wingdings" panose="05000000000000000000" pitchFamily="2" charset="2"/>
                </a:endParaRPr>
              </a:p>
              <a:p>
                <a:endParaRPr lang="en-US" sz="2200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sz="2500" dirty="0"/>
              </a:p>
              <a:p>
                <a:endParaRPr lang="en-US" sz="2500" dirty="0" smtClean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612" y="1752600"/>
                <a:ext cx="6858000" cy="4876800"/>
              </a:xfrm>
              <a:blipFill rotWithShape="0">
                <a:blip r:embed="rId2"/>
                <a:stretch>
                  <a:fillRect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2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4258" y="457200"/>
            <a:ext cx="10873154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Implementation – Algorithm 3 written by Zhang </a:t>
            </a:r>
            <a:r>
              <a:rPr lang="en-US" sz="3200" dirty="0" err="1" smtClean="0"/>
              <a:t>Zhang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2055812" y="1600200"/>
                <a:ext cx="6858000" cy="5562600"/>
              </a:xfrm>
            </p:spPr>
            <p:txBody>
              <a:bodyPr>
                <a:normAutofit fontScale="32500" lnSpcReduction="20000"/>
              </a:bodyPr>
              <a:lstStyle/>
              <a:p>
                <a:r>
                  <a:rPr lang="en-US" sz="6200" b="0" dirty="0" smtClean="0">
                    <a:latin typeface="Cambria Math" panose="02040503050406030204" pitchFamily="18" charset="0"/>
                  </a:rPr>
                  <a:t>Calculate the distance between </a:t>
                </a:r>
                <a:r>
                  <a:rPr lang="en-US" sz="6200" b="1" dirty="0" smtClean="0">
                    <a:latin typeface="Cambria Math" panose="02040503050406030204" pitchFamily="18" charset="0"/>
                  </a:rPr>
                  <a:t>s </a:t>
                </a:r>
                <a:r>
                  <a:rPr lang="en-US" sz="6200" dirty="0" smtClean="0">
                    <a:latin typeface="Cambria Math" panose="02040503050406030204" pitchFamily="18" charset="0"/>
                  </a:rPr>
                  <a:t>and </a:t>
                </a:r>
                <a:r>
                  <a:rPr lang="en-US" sz="6200" b="1" dirty="0">
                    <a:latin typeface="Cambria Math" panose="02040503050406030204" pitchFamily="18" charset="0"/>
                  </a:rPr>
                  <a:t>r</a:t>
                </a:r>
                <a:r>
                  <a:rPr lang="en-US" sz="6200" dirty="0" smtClean="0">
                    <a:latin typeface="Cambria Math" panose="02040503050406030204" pitchFamily="18" charset="0"/>
                  </a:rPr>
                  <a:t>, the size of reference signal is always larger then size of observation. We calculate the minimal distance. </a:t>
                </a:r>
                <a:endParaRPr lang="en-US" sz="6200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𝐷𝐼𝑆𝑇𝑡𝑜𝑅𝑒𝑓𝑒𝑟𝑒𝑛𝑐𝑒</m:t>
                    </m:r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2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6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2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6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200" i="1" dirty="0" smtClean="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62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6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6200" b="0" i="1" dirty="0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2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200" i="1" dirty="0"/>
              </a:p>
              <a:p>
                <a14:m>
                  <m:oMath xmlns:m="http://schemas.openxmlformats.org/officeDocument/2006/math">
                    <m:r>
                      <a:rPr lang="en-US" sz="6200" i="1" dirty="0" smtClean="0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62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6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6200" b="0" i="1" dirty="0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2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200" b="1" dirty="0"/>
              </a:p>
              <a:p>
                <a14:m>
                  <m:oMath xmlns:m="http://schemas.openxmlformats.org/officeDocument/2006/math">
                    <m:r>
                      <a:rPr lang="en-US" sz="6200" i="1" dirty="0" smtClean="0">
                        <a:latin typeface="Cambria Math" panose="02040503050406030204" pitchFamily="18" charset="0"/>
                      </a:rPr>
                      <m:t>3.    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𝑚𝑖𝑛𝑖𝐷𝐼𝑆𝑇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sz="62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6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en-US" sz="6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   </m:t>
                    </m:r>
                    <m:r>
                      <a:rPr lang="en-US" sz="6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𝒇𝒐𝒓</m:t>
                    </m:r>
                    <m:r>
                      <a:rPr lang="en-US" sz="6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 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𝑡𝑜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𝑟𝑒𝑓</m:t>
                        </m:r>
                      </m:sub>
                    </m:sSub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𝑜𝑏𝑠</m:t>
                        </m:r>
                      </m:sub>
                    </m:sSub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+1 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𝑑𝑜</m:t>
                    </m:r>
                  </m:oMath>
                </a14:m>
                <a:endParaRPr lang="en-US" sz="62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6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5.    </m:t>
                    </m:r>
                    <m:r>
                      <a:rPr lang="en-US" sz="6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𝑚𝑖𝑛𝐷𝐼𝑆𝑇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6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𝑀𝐼𝑁</m:t>
                    </m:r>
                    <m:d>
                      <m:dPr>
                        <m:ctrlP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𝑚𝑖𝑛𝑖𝐷𝐼𝑆𝑇</m:t>
                        </m:r>
                        <m: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sz="6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𝐷𝐼𝑆𝑇</m:t>
                        </m:r>
                        <m:d>
                          <m:dPr>
                            <m:ctrlPr>
                              <a:rPr lang="en-US" sz="62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2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6200" b="1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62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  <m:r>
                                  <a:rPr lang="en-US" sz="62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:</m:t>
                                </m:r>
                                <m:r>
                                  <a:rPr lang="en-US" sz="62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  <m:r>
                                  <a:rPr lang="en-US" sz="62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6200" b="0" i="1" dirty="0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200" b="0" i="1" dirty="0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6200" b="0" i="1" dirty="0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𝑜𝑏𝑠</m:t>
                                    </m:r>
                                  </m:sub>
                                </m:sSub>
                                <m:r>
                                  <a:rPr lang="en-US" sz="62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62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6200" b="1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𝒔</m:t>
                            </m:r>
                          </m:e>
                        </m:d>
                      </m:e>
                    </m:d>
                  </m:oMath>
                </a14:m>
                <a:endParaRPr lang="en-US" sz="6200" b="0" i="1" dirty="0" smtClean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6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6.    </m:t>
                    </m:r>
                    <m:r>
                      <a:rPr lang="en-US" sz="6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𝒆𝒏𝒅</m:t>
                    </m:r>
                    <m:r>
                      <a:rPr lang="en-US" sz="6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6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𝒇𝒐𝒓</m:t>
                    </m:r>
                  </m:oMath>
                </a14:m>
                <a:endParaRPr lang="en-US" sz="6200" b="1" i="1" dirty="0" smtClean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6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7.    </m:t>
                    </m:r>
                    <m:r>
                      <a:rPr lang="en-US" sz="6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𝒓𝒆𝒕𝒖𝒓𝒏</m:t>
                    </m:r>
                    <m:r>
                      <a:rPr lang="en-US" sz="6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6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𝑚𝑖𝑛𝑖𝐷𝐼𝑆𝑇</m:t>
                    </m:r>
                  </m:oMath>
                </a14:m>
                <a:endParaRPr lang="en-US" sz="6200" b="0" i="1" dirty="0" smtClean="0">
                  <a:sym typeface="Wingdings" panose="05000000000000000000" pitchFamily="2" charset="2"/>
                </a:endParaRPr>
              </a:p>
              <a:p>
                <a:endParaRPr lang="en-US" sz="2400" b="0" i="1" dirty="0" smtClean="0">
                  <a:sym typeface="Wingdings" panose="05000000000000000000" pitchFamily="2" charset="2"/>
                </a:endParaRPr>
              </a:p>
              <a:p>
                <a:endParaRPr lang="en-US" sz="2400" i="1" dirty="0">
                  <a:sym typeface="Wingdings" panose="05000000000000000000" pitchFamily="2" charset="2"/>
                </a:endParaRPr>
              </a:p>
              <a:p>
                <a:endParaRPr lang="en-US" sz="2200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5812" y="1600200"/>
                <a:ext cx="6858000" cy="5562600"/>
              </a:xfrm>
              <a:blipFill rotWithShape="0">
                <a:blip r:embed="rId2"/>
                <a:stretch>
                  <a:fillRect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8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4258" y="457200"/>
            <a:ext cx="1087315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– Algorithms 4 written by Zhang </a:t>
            </a:r>
            <a:r>
              <a:rPr lang="en-US" dirty="0" err="1" smtClean="0"/>
              <a:t>Zhang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2894012" y="1905000"/>
                <a:ext cx="4724400" cy="388620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4200" b="0" dirty="0" smtClean="0">
                    <a:latin typeface="Cambria Math" panose="02040503050406030204" pitchFamily="18" charset="0"/>
                  </a:rPr>
                  <a:t>Calculate a number proportional to the probability that the observation belongs to that class</a:t>
                </a:r>
              </a:p>
              <a:p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𝑃𝑟𝑜𝑏𝐶𝑙𝑎𝑠𝑠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𝐷𝑖𝑠𝑡𝑠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2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42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4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   </m:t>
                    </m:r>
                    <m:r>
                      <a:rPr lang="en-US" sz="4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𝒇𝒐𝒓</m:t>
                    </m:r>
                    <m:r>
                      <a:rPr lang="en-US" sz="4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 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𝑡𝑜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𝑙𝑒𝑛𝑔𝑡h</m:t>
                    </m:r>
                    <m:d>
                      <m:dPr>
                        <m:ctrlPr>
                          <a:rPr lang="en-US" sz="4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4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𝐷𝑖𝑠𝑡𝑠</m:t>
                        </m:r>
                      </m:e>
                    </m:d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𝑑𝑜</m:t>
                    </m:r>
                  </m:oMath>
                </a14:m>
                <a:endParaRPr lang="en-US" sz="4200" b="1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42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   </m:t>
                    </m:r>
                    <m:r>
                      <a:rPr lang="en-US" sz="42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m:rPr>
                        <m:sty m:val="p"/>
                      </m:rPr>
                      <a:rPr lang="en-US" sz="4200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exp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⁡(−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𝐷𝑖𝑠𝑡</m:t>
                    </m:r>
                    <m:sSub>
                      <m:sSubPr>
                        <m:ctrlPr>
                          <a:rPr lang="en-US" sz="4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4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sz="4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sz="4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4200" b="0" i="1" dirty="0" smtClean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   </m:t>
                    </m:r>
                    <m:r>
                      <a:rPr lang="en-US" sz="4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𝒆𝒏𝒅</m:t>
                    </m:r>
                    <m:r>
                      <a:rPr lang="en-US" sz="4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4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𝒇𝒐𝒓</m:t>
                    </m:r>
                  </m:oMath>
                </a14:m>
                <a:endParaRPr lang="en-US" sz="4200" b="1" i="1" dirty="0" smtClean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   </m:t>
                    </m:r>
                    <m:r>
                      <a:rPr lang="en-US" sz="4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𝒓𝒆𝒕𝒖𝒓𝒏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endParaRPr lang="en-US" sz="4200" b="0" i="1" dirty="0" smtClean="0">
                  <a:sym typeface="Wingdings" panose="05000000000000000000" pitchFamily="2" charset="2"/>
                </a:endParaRPr>
              </a:p>
              <a:p>
                <a:endParaRPr lang="en-US" sz="2400" b="0" i="1" dirty="0" smtClean="0">
                  <a:sym typeface="Wingdings" panose="05000000000000000000" pitchFamily="2" charset="2"/>
                </a:endParaRPr>
              </a:p>
              <a:p>
                <a:endParaRPr lang="en-US" sz="2400" i="1" dirty="0">
                  <a:sym typeface="Wingdings" panose="05000000000000000000" pitchFamily="2" charset="2"/>
                </a:endParaRPr>
              </a:p>
              <a:p>
                <a:endParaRPr lang="en-US" sz="2200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4012" y="1905000"/>
                <a:ext cx="4724400" cy="3886200"/>
              </a:xfrm>
              <a:blipFill rotWithShape="0">
                <a:blip r:embed="rId2"/>
                <a:stretch>
                  <a:fillRect t="-3297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7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4258" y="457200"/>
            <a:ext cx="1087315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– Parallel Computing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436812" y="1828800"/>
            <a:ext cx="6781800" cy="3886200"/>
          </a:xfrm>
        </p:spPr>
        <p:txBody>
          <a:bodyPr>
            <a:normAutofit/>
          </a:bodyPr>
          <a:lstStyle/>
          <a:p>
            <a:r>
              <a:rPr lang="en-US" sz="2500" i="1" dirty="0" smtClean="0">
                <a:sym typeface="Wingdings" panose="05000000000000000000" pitchFamily="2" charset="2"/>
              </a:rPr>
              <a:t>Parallelize the scores for each of the topics</a:t>
            </a:r>
          </a:p>
          <a:p>
            <a:pPr marL="45720" indent="0">
              <a:buNone/>
            </a:pPr>
            <a:endParaRPr lang="en-US" sz="2500" b="0" i="1" dirty="0">
              <a:sym typeface="Wingdings" panose="05000000000000000000" pitchFamily="2" charset="2"/>
            </a:endParaRPr>
          </a:p>
          <a:p>
            <a:r>
              <a:rPr lang="en-US" sz="2500" i="1" dirty="0" smtClean="0">
                <a:sym typeface="Wingdings" panose="05000000000000000000" pitchFamily="2" charset="2"/>
              </a:rPr>
              <a:t>Parallelize each of the reference signal distances for each topic</a:t>
            </a:r>
          </a:p>
          <a:p>
            <a:pPr marL="45720" indent="0">
              <a:buNone/>
            </a:pPr>
            <a:endParaRPr lang="en-US" sz="2500" b="0" i="1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en-US" sz="2500" i="1" dirty="0" smtClean="0">
                <a:sym typeface="Wingdings" panose="05000000000000000000" pitchFamily="2" charset="2"/>
              </a:rPr>
              <a:t>I have not figured out the algorithm for this parallel part</a:t>
            </a:r>
            <a:endParaRPr lang="en-US" sz="2500" b="0" i="1" dirty="0" smtClean="0">
              <a:sym typeface="Wingdings" panose="05000000000000000000" pitchFamily="2" charset="2"/>
            </a:endParaRPr>
          </a:p>
          <a:p>
            <a:endParaRPr lang="en-US" sz="2400" b="0" i="1" dirty="0" smtClean="0">
              <a:sym typeface="Wingdings" panose="05000000000000000000" pitchFamily="2" charset="2"/>
            </a:endParaRPr>
          </a:p>
          <a:p>
            <a:endParaRPr lang="en-US" sz="2400" i="1" dirty="0">
              <a:sym typeface="Wingdings" panose="05000000000000000000" pitchFamily="2" charset="2"/>
            </a:endParaRPr>
          </a:p>
          <a:p>
            <a:endParaRPr lang="en-US" sz="2200" b="0" i="1" dirty="0" smtClean="0">
              <a:latin typeface="Cambria Math" panose="0204050305040603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33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Motivation</a:t>
            </a:r>
          </a:p>
          <a:p>
            <a:r>
              <a:rPr lang="en-US" sz="2500" dirty="0" smtClean="0"/>
              <a:t>Data Model</a:t>
            </a:r>
          </a:p>
          <a:p>
            <a:r>
              <a:rPr lang="en-US" sz="2500" dirty="0" smtClean="0"/>
              <a:t>Research on Improving the Model</a:t>
            </a:r>
          </a:p>
          <a:p>
            <a:r>
              <a:rPr lang="en-US" sz="2500" dirty="0" smtClean="0"/>
              <a:t>Implementation </a:t>
            </a:r>
          </a:p>
          <a:p>
            <a:r>
              <a:rPr lang="en-US" sz="2500" dirty="0" smtClean="0"/>
              <a:t>Validation of Implementation</a:t>
            </a:r>
          </a:p>
          <a:p>
            <a:r>
              <a:rPr lang="en-US" sz="2500" dirty="0" smtClean="0"/>
              <a:t>Project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8686801" cy="1066800"/>
          </a:xfrm>
        </p:spPr>
        <p:txBody>
          <a:bodyPr/>
          <a:lstStyle/>
          <a:p>
            <a:r>
              <a:rPr lang="en-US" dirty="0" smtClean="0"/>
              <a:t>Validation of Implementation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134600" cy="4191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Use one of the reference signal as the observation signal, and the probability that it belongs to its class is supposed to be nearly 1. </a:t>
            </a:r>
          </a:p>
          <a:p>
            <a:endParaRPr lang="en-US" sz="2500" dirty="0"/>
          </a:p>
          <a:p>
            <a:r>
              <a:rPr lang="en-US" sz="2500" dirty="0" smtClean="0"/>
              <a:t>If I increased the time step, then the above test result is supposed to converge to one with smaller error.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877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8686801" cy="1066800"/>
          </a:xfrm>
        </p:spPr>
        <p:txBody>
          <a:bodyPr/>
          <a:lstStyle/>
          <a:p>
            <a:r>
              <a:rPr lang="en-US" dirty="0" smtClean="0"/>
              <a:t>Delivery Documentation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134600" cy="4191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Codes of the Software</a:t>
            </a:r>
            <a:endParaRPr lang="en-US" sz="2500" dirty="0"/>
          </a:p>
          <a:p>
            <a:r>
              <a:rPr lang="en-US" sz="2500" dirty="0" smtClean="0"/>
              <a:t>Enormous data sets</a:t>
            </a:r>
          </a:p>
          <a:p>
            <a:r>
              <a:rPr lang="en-US" sz="2500" dirty="0" smtClean="0"/>
              <a:t>Testing Results</a:t>
            </a:r>
          </a:p>
          <a:p>
            <a:r>
              <a:rPr lang="en-US" sz="2500" dirty="0" smtClean="0"/>
              <a:t>Final Report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648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8686801" cy="1066800"/>
          </a:xfrm>
        </p:spPr>
        <p:txBody>
          <a:bodyPr/>
          <a:lstStyle/>
          <a:p>
            <a:r>
              <a:rPr lang="en-US" dirty="0" smtClean="0"/>
              <a:t>Schedule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820400" cy="4191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10/30        Learn Programming language: python</a:t>
            </a:r>
          </a:p>
          <a:p>
            <a:r>
              <a:rPr lang="en-US" sz="2500" dirty="0" smtClean="0"/>
              <a:t>11/30        Write codes to classify data as different topics</a:t>
            </a:r>
          </a:p>
          <a:p>
            <a:r>
              <a:rPr lang="en-US" sz="2500" dirty="0" smtClean="0"/>
              <a:t>12/30        Write codes of algorithm 1-4</a:t>
            </a:r>
          </a:p>
          <a:p>
            <a:r>
              <a:rPr lang="en-US" sz="2500" dirty="0" smtClean="0"/>
              <a:t>1/30           Figure out Parallel Algorithms</a:t>
            </a:r>
          </a:p>
          <a:p>
            <a:r>
              <a:rPr lang="en-US" sz="2500" dirty="0" smtClean="0"/>
              <a:t>2/30           Implement </a:t>
            </a:r>
            <a:r>
              <a:rPr lang="en-US" sz="2500" dirty="0" err="1" smtClean="0"/>
              <a:t>Parralel</a:t>
            </a:r>
            <a:endParaRPr lang="en-US" sz="2500" dirty="0" smtClean="0"/>
          </a:p>
          <a:p>
            <a:r>
              <a:rPr lang="en-US" sz="2500" dirty="0" smtClean="0"/>
              <a:t>3/30           Test</a:t>
            </a:r>
          </a:p>
          <a:p>
            <a:r>
              <a:rPr lang="en-US" sz="2500" dirty="0" smtClean="0"/>
              <a:t>4/30           Write Documents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972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8686801" cy="10668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1119" y="1828800"/>
            <a:ext cx="8686801" cy="41910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Twitter. (2012). To trend or not to trend. http://blog.twitter.com/2010/12/to-trend-or-not-to-trend.html.</a:t>
            </a:r>
          </a:p>
          <a:p>
            <a:pPr marL="45720" indent="0">
              <a:buNone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MATHIOUDAKIS, M. K. (2010).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Twittermonitor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: Trending detection over the twitter stream. ACM SIGMOD International Conference on Management of Data, (pp. 1155-1158). New York.</a:t>
            </a:r>
          </a:p>
          <a:p>
            <a:pPr marL="45720" indent="0">
              <a:buNone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Shah, S. N. (2011). A nonparametric method for early detection of trending topics. Twitter.</a:t>
            </a:r>
          </a:p>
          <a:p>
            <a:pPr marL="45720" indent="0">
              <a:buNone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ZHAO, S. V. (2011). Human as real-time sensors of social and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phsical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events: A case study of twitter and sports games.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CoRR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, (p. 1106).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13212" y="2971800"/>
            <a:ext cx="8686801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3" name="Title 12"/>
          <p:cNvSpPr txBox="1">
            <a:spLocks/>
          </p:cNvSpPr>
          <p:nvPr/>
        </p:nvSpPr>
        <p:spPr>
          <a:xfrm>
            <a:off x="1141412" y="11430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33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9677400" cy="4191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Global Human population is geographically distributed, multimodal sensors. </a:t>
            </a:r>
          </a:p>
          <a:p>
            <a:r>
              <a:rPr lang="en-US" sz="2500" dirty="0" smtClean="0"/>
              <a:t>Traditionally,  Journalists, Explorers, 007</a:t>
            </a:r>
          </a:p>
          <a:p>
            <a:pPr marL="4572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Nowadays, blogs, forums, product reviews, social networking</a:t>
            </a:r>
          </a:p>
          <a:p>
            <a:r>
              <a:rPr lang="en-US" sz="2500" dirty="0" smtClean="0"/>
              <a:t>Twitter :  200 million active users around globe</a:t>
            </a:r>
          </a:p>
          <a:p>
            <a:pPr marL="45720" indent="0">
              <a:buNone/>
            </a:pPr>
            <a:r>
              <a:rPr lang="en-US" sz="2500" dirty="0"/>
              <a:t>	 </a:t>
            </a:r>
            <a:r>
              <a:rPr lang="en-US" sz="2500" dirty="0" smtClean="0"/>
              <a:t>     Tweets are limited to 140 characters</a:t>
            </a:r>
          </a:p>
          <a:p>
            <a:pPr marL="4572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           Short delays in reflecting what its users perceive   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278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Observation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Trending topics can typically be detected by a sudden high-magnitude spike in activity over some baseline of activity. </a:t>
            </a:r>
          </a:p>
          <a:p>
            <a:r>
              <a:rPr lang="en-US" sz="2500" dirty="0" smtClean="0"/>
              <a:t>The sudden spike is often preceded by lower magnitude activity that is indicative of the topic’s imminent popularity. </a:t>
            </a:r>
          </a:p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   Predict whether a topic will become trending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97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76200"/>
            <a:ext cx="8686801" cy="1066800"/>
          </a:xfrm>
        </p:spPr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250228" y="1336728"/>
            <a:ext cx="8812653" cy="4606872"/>
            <a:chOff x="1250228" y="1336728"/>
            <a:chExt cx="8812653" cy="4606872"/>
          </a:xfrm>
        </p:grpSpPr>
        <p:grpSp>
          <p:nvGrpSpPr>
            <p:cNvPr id="23" name="Group 22"/>
            <p:cNvGrpSpPr/>
            <p:nvPr/>
          </p:nvGrpSpPr>
          <p:grpSpPr>
            <a:xfrm>
              <a:off x="1250228" y="1336728"/>
              <a:ext cx="8812653" cy="4606872"/>
              <a:chOff x="1250228" y="810025"/>
              <a:chExt cx="8812653" cy="460687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93812" y="2133600"/>
                <a:ext cx="3505200" cy="20574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551612" y="2133600"/>
                <a:ext cx="3429000" cy="20574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903412" y="3352800"/>
                    <a:ext cx="2209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,……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3412" y="3352800"/>
                    <a:ext cx="2209800" cy="52322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161212" y="3352800"/>
                    <a:ext cx="2209800" cy="5421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,……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1212" y="3352800"/>
                    <a:ext cx="2209800" cy="54213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/>
              <p:cNvSpPr txBox="1"/>
              <p:nvPr/>
            </p:nvSpPr>
            <p:spPr>
              <a:xfrm>
                <a:off x="1250228" y="4401234"/>
                <a:ext cx="37011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Topics that were trending at some point during the period of interest</a:t>
                </a:r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70515" y="4379313"/>
                <a:ext cx="35923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Topics that were not trending at some point during the period of interest</a:t>
                </a:r>
                <a:endParaRPr 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132012" y="2826097"/>
                    <a:ext cx="16764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2012" y="2826097"/>
                    <a:ext cx="1676400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427912" y="2912477"/>
                    <a:ext cx="16764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7912" y="2912477"/>
                    <a:ext cx="1676400" cy="52322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741612" y="810025"/>
                    <a:ext cx="59055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𝑔𝑒𝑛𝑒𝑟𝑎𝑡𝑒𝑑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)∝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1612" y="810025"/>
                    <a:ext cx="5905500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360612" y="2819400"/>
                  <a:ext cx="1295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0612" y="2819400"/>
                  <a:ext cx="1295400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618412" y="2891135"/>
                  <a:ext cx="1295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412" y="2891135"/>
                  <a:ext cx="129540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98712" y="1872987"/>
                <a:ext cx="3429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𝑠𝑦𝑚𝑚𝑒𝑡𝑟𝑖𝑐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𝑝𝑜𝑠𝑖𝑡𝑖𝑣𝑒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𝑑𝑒𝑓𝑖𝑛𝑖𝑡𝑒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𝑐𝑜𝑛𝑣𝑒𝑥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12" y="1872987"/>
                <a:ext cx="3429000" cy="400110"/>
              </a:xfrm>
              <a:prstGeom prst="rect">
                <a:avLst/>
              </a:prstGeom>
              <a:blipFill rotWithShape="0">
                <a:blip r:embed="rId9"/>
                <a:stretch>
                  <a:fillRect r="-10195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0"/>
            <a:ext cx="8686801" cy="1066800"/>
          </a:xfrm>
        </p:spPr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6612" y="1601372"/>
                <a:ext cx="8458200" cy="4964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𝑏𝑒𝑙𝑜𝑛𝑔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+, 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𝑠h𝑎𝑟𝑒𝑠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𝑙𝑎𝑡𝑒𝑛𝑡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𝑠𝑜𝑢𝑟𝑐𝑒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𝑤𝑖𝑡h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𝑔𝑒𝑛𝑒𝑟𝑎𝑡𝑒𝑑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𝑔𝑒𝑛𝑒𝑟𝑎𝑡𝑒𝑑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800" b="1" dirty="0" smtClean="0">
                  <a:ea typeface="Cambria Math" panose="02040503050406030204" pitchFamily="18" charset="0"/>
                </a:endParaRP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𝑅𝐻𝑆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b="1" dirty="0"/>
              </a:p>
              <a:p>
                <a:endParaRPr lang="en-US" sz="25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1601372"/>
                <a:ext cx="8458200" cy="4964051"/>
              </a:xfrm>
              <a:prstGeom prst="rect">
                <a:avLst/>
              </a:prstGeom>
              <a:blipFill rotWithShape="0">
                <a:blip r:embed="rId2"/>
                <a:stretch>
                  <a:fillRect l="-360" r="-4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6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8012" y="1143000"/>
                <a:ext cx="10439400" cy="2429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𝑅𝐻𝑆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brk m:alnAt="7"/>
                            </m:r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b="1" dirty="0"/>
              </a:p>
              <a:p>
                <a:endParaRPr lang="en-US" sz="25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1143000"/>
                <a:ext cx="10439400" cy="24294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9" y="3124200"/>
            <a:ext cx="10009793" cy="28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8686801" cy="1066800"/>
          </a:xfrm>
        </p:spPr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912" y="3429000"/>
                <a:ext cx="10439400" cy="1481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𝑠𝑔𝑛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</m:t>
                              </m:r>
                            </m:e>
                          </m:d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2" y="3429000"/>
                <a:ext cx="10439400" cy="14818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921570" y="1304085"/>
            <a:ext cx="6853639" cy="2201115"/>
            <a:chOff x="836612" y="3894885"/>
            <a:chExt cx="6853639" cy="2201115"/>
          </a:xfrm>
        </p:grpSpPr>
        <p:sp>
          <p:nvSpPr>
            <p:cNvPr id="8" name="Right Arrow 7"/>
            <p:cNvSpPr/>
            <p:nvPr/>
          </p:nvSpPr>
          <p:spPr>
            <a:xfrm>
              <a:off x="836612" y="4648200"/>
              <a:ext cx="1143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14402" y="3894885"/>
                  <a:ext cx="4975849" cy="22011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</m:t>
                            </m:r>
                          </m:e>
                        </m:d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  <m:r>
                                          <a:rPr lang="en-US" sz="2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sz="2800" dirty="0" smtClean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e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</m:t>
                            </m:r>
                          </m:e>
                        </m:d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402" y="3894885"/>
                  <a:ext cx="4975849" cy="22011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87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9372600" cy="1066800"/>
          </a:xfrm>
        </p:spPr>
        <p:txBody>
          <a:bodyPr/>
          <a:lstStyle/>
          <a:p>
            <a:r>
              <a:rPr lang="en-US" dirty="0" smtClean="0"/>
              <a:t>Implementation – Data Collection : Twitter API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981200"/>
            <a:ext cx="10134600" cy="4191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During a sample window, we collect N examples of topics that trended at least once and N examples of topics that were not trending.</a:t>
            </a:r>
          </a:p>
          <a:p>
            <a:endParaRPr lang="en-US" sz="2500" dirty="0"/>
          </a:p>
          <a:p>
            <a:r>
              <a:rPr lang="en-US" sz="2500" dirty="0" smtClean="0"/>
              <a:t>We then sample Tweets from the sample window and label each tweet according to the topics mentioned.  </a:t>
            </a:r>
          </a:p>
          <a:p>
            <a:endParaRPr lang="en-US" sz="2500" dirty="0"/>
          </a:p>
          <a:p>
            <a:r>
              <a:rPr lang="en-US" sz="2500" dirty="0" smtClean="0"/>
              <a:t>Finally, we construct a reference signal for each topic based on the Tweet activity corresponding to the topics.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251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767</Words>
  <Application>Microsoft Office PowerPoint</Application>
  <PresentationFormat>Custom</PresentationFormat>
  <Paragraphs>176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Aparajita</vt:lpstr>
      <vt:lpstr>Arial</vt:lpstr>
      <vt:lpstr>Cambria Math</vt:lpstr>
      <vt:lpstr>Franklin Gothic Medium</vt:lpstr>
      <vt:lpstr>Wingdings</vt:lpstr>
      <vt:lpstr>Business Contrast 16x9</vt:lpstr>
      <vt:lpstr>A Nonparametric Method for Early Detection of Trending Topics</vt:lpstr>
      <vt:lpstr>Presentation </vt:lpstr>
      <vt:lpstr>Motivation</vt:lpstr>
      <vt:lpstr>Empirical Observation</vt:lpstr>
      <vt:lpstr>Data Model</vt:lpstr>
      <vt:lpstr>Data Model</vt:lpstr>
      <vt:lpstr>Data Model </vt:lpstr>
      <vt:lpstr>Data Model</vt:lpstr>
      <vt:lpstr>Implementation – Data Collection : Twitter API</vt:lpstr>
      <vt:lpstr>Implementation – Topics</vt:lpstr>
      <vt:lpstr>Implementation – Construct Activity Signals</vt:lpstr>
      <vt:lpstr>Implementation – Construct Reference Signals</vt:lpstr>
      <vt:lpstr>Strategy to Find parameters</vt:lpstr>
      <vt:lpstr>Strategy to Find parameters</vt:lpstr>
      <vt:lpstr>Implementation – Algorithm 1 written by Zhang Zhang </vt:lpstr>
      <vt:lpstr>Implementation – Algorithm 2 written by Zhang Zhang </vt:lpstr>
      <vt:lpstr>Implementation – Algorithm 3 written by Zhang Zhang </vt:lpstr>
      <vt:lpstr>Implementation – Algorithms 4 written by Zhang Zhang </vt:lpstr>
      <vt:lpstr>Implementation – Parallel Computing</vt:lpstr>
      <vt:lpstr>Validation of Implementation</vt:lpstr>
      <vt:lpstr>Delivery Documentation</vt:lpstr>
      <vt:lpstr>Schedule </vt:lpstr>
      <vt:lpstr>Reference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2013-09-27T00:55:49Z</dcterms:created>
  <dcterms:modified xsi:type="dcterms:W3CDTF">2013-10-03T06:04:53Z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